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5" r:id="rId3"/>
    <p:sldId id="283" r:id="rId4"/>
    <p:sldId id="266" r:id="rId5"/>
    <p:sldId id="267" r:id="rId6"/>
    <p:sldId id="268" r:id="rId7"/>
    <p:sldId id="269" r:id="rId8"/>
    <p:sldId id="270" r:id="rId9"/>
    <p:sldId id="273" r:id="rId10"/>
    <p:sldId id="271" r:id="rId11"/>
    <p:sldId id="272" r:id="rId12"/>
    <p:sldId id="274" r:id="rId13"/>
    <p:sldId id="275" r:id="rId14"/>
    <p:sldId id="276" r:id="rId15"/>
    <p:sldId id="277" r:id="rId16"/>
    <p:sldId id="282" r:id="rId17"/>
    <p:sldId id="279" r:id="rId18"/>
    <p:sldId id="284" r:id="rId19"/>
    <p:sldId id="280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732C0-3C04-49B8-BED1-DECA95EE057F}" type="datetimeFigureOut">
              <a:rPr lang="en-US" smtClean="0"/>
              <a:pPr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543FE-066B-4B51-9C02-0B0BB7498E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6DB86-E9A0-43D8-9695-9F776F1BB956}" type="datetimeFigureOut">
              <a:rPr lang="en-US" smtClean="0"/>
              <a:pPr/>
              <a:t>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BC3BF-8246-4D04-96EF-4F85A2019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© FMRRS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© FMRRS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© FMRRS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© FMRRS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© FMRRS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© FMRRS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© FMRRS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© FMRRS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© FMRRS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© FMRRS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/>
            <a:r>
              <a:rPr lang="en-US" dirty="0" smtClean="0"/>
              <a:t>© FMRRS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606284-6CD1-4634-A491-C59C992E2F2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min.nic.in/" TargetMode="External"/><Relationship Id="rId2" Type="http://schemas.openxmlformats.org/officeDocument/2006/relationships/hyperlink" Target="http://www.cpao.nic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cdapension.nic.in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/>
              <a:t>Disbursement of Government Pensions by Banks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62400"/>
            <a:ext cx="7854696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Pension Slip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Issue of Pension Slip</a:t>
            </a:r>
          </a:p>
          <a:p>
            <a:pPr>
              <a:buNone/>
            </a:pPr>
            <a:r>
              <a:rPr lang="en-US" dirty="0" smtClean="0"/>
              <a:t>		On commencement</a:t>
            </a:r>
          </a:p>
          <a:p>
            <a:pPr>
              <a:buNone/>
            </a:pPr>
            <a:r>
              <a:rPr lang="en-US" dirty="0" smtClean="0"/>
              <a:t>		On change in quantum of pension</a:t>
            </a:r>
          </a:p>
          <a:p>
            <a:r>
              <a:rPr lang="en-US" dirty="0" smtClean="0"/>
              <a:t>Now you can log into CPAO website for Pensioner Registration and get up to last 6 transactions</a:t>
            </a:r>
          </a:p>
          <a:p>
            <a:r>
              <a:rPr lang="en-US" dirty="0" smtClean="0"/>
              <a:t>Recovery/ Refund of overpayments</a:t>
            </a:r>
          </a:p>
          <a:p>
            <a:r>
              <a:rPr lang="en-US" dirty="0" smtClean="0"/>
              <a:t>Compensate the pensioner over delay</a:t>
            </a:r>
          </a:p>
          <a:p>
            <a:pPr>
              <a:buNone/>
            </a:pPr>
            <a:r>
              <a:rPr lang="en-US" dirty="0" smtClean="0"/>
              <a:t>		@ 8% </a:t>
            </a:r>
            <a:r>
              <a:rPr lang="en-US" dirty="0" err="1" smtClean="0"/>
              <a:t>w.e.f</a:t>
            </a:r>
            <a:r>
              <a:rPr lang="en-US" dirty="0" smtClean="0"/>
              <a:t>. 1</a:t>
            </a:r>
            <a:r>
              <a:rPr lang="en-US" baseline="30000" dirty="0" smtClean="0"/>
              <a:t>st</a:t>
            </a:r>
            <a:r>
              <a:rPr lang="en-US" dirty="0" smtClean="0"/>
              <a:t> October, 2008.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Help the Hapless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4000" dirty="0" smtClean="0"/>
              <a:t>Old</a:t>
            </a:r>
          </a:p>
          <a:p>
            <a:r>
              <a:rPr lang="en-US" sz="4000" dirty="0" smtClean="0"/>
              <a:t>Sick</a:t>
            </a:r>
          </a:p>
          <a:p>
            <a:r>
              <a:rPr lang="en-US" sz="4000" dirty="0" smtClean="0"/>
              <a:t>Incapacitated</a:t>
            </a:r>
          </a:p>
          <a:p>
            <a:r>
              <a:rPr lang="en-US" sz="4000" dirty="0" smtClean="0"/>
              <a:t>Disabled</a:t>
            </a:r>
            <a:endParaRPr lang="en-IN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  <p:pic>
        <p:nvPicPr>
          <p:cNvPr id="2050" name="Picture 2" descr="helping the elderly के लिए चित्र परिणा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2514600"/>
            <a:ext cx="36576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Life Certificate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Pensioners are required to furnish a life certificate every year in November</a:t>
            </a:r>
          </a:p>
          <a:p>
            <a:r>
              <a:rPr lang="en-US" dirty="0" smtClean="0"/>
              <a:t>The Format of Life Certificate has been modified by CPAO in October 2015</a:t>
            </a:r>
          </a:p>
          <a:p>
            <a:r>
              <a:rPr lang="en-US" dirty="0" smtClean="0"/>
              <a:t>The new Format provides for an Acknowledgement</a:t>
            </a:r>
          </a:p>
          <a:p>
            <a:r>
              <a:rPr lang="en-US" dirty="0" smtClean="0"/>
              <a:t>Digital Life Certificate called </a:t>
            </a:r>
            <a:r>
              <a:rPr lang="en-US" dirty="0" err="1" smtClean="0"/>
              <a:t>Jeewan</a:t>
            </a:r>
            <a:r>
              <a:rPr lang="en-US" dirty="0" smtClean="0"/>
              <a:t> </a:t>
            </a:r>
            <a:r>
              <a:rPr lang="en-US" dirty="0" err="1" smtClean="0"/>
              <a:t>Pramaan</a:t>
            </a:r>
            <a:r>
              <a:rPr lang="en-US" dirty="0" smtClean="0"/>
              <a:t> has also been launched in November 2014</a:t>
            </a:r>
          </a:p>
          <a:p>
            <a:r>
              <a:rPr lang="en-US" dirty="0" smtClean="0"/>
              <a:t>This certificate has </a:t>
            </a:r>
            <a:r>
              <a:rPr lang="en-US" dirty="0" err="1" smtClean="0"/>
              <a:t>Aadhar</a:t>
            </a:r>
            <a:r>
              <a:rPr lang="en-US" dirty="0" smtClean="0"/>
              <a:t> based biometric authentication.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Pension Payment Orders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 feeding of numbers is important</a:t>
            </a:r>
          </a:p>
          <a:p>
            <a:r>
              <a:rPr lang="en-US" dirty="0" smtClean="0"/>
              <a:t>PPO should be updated on change in basic rates of pension/ DR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Payments to </a:t>
            </a:r>
            <a:r>
              <a:rPr lang="en-US" dirty="0" err="1" smtClean="0"/>
              <a:t>Defence</a:t>
            </a:r>
            <a:r>
              <a:rPr lang="en-US" dirty="0" smtClean="0"/>
              <a:t> Pensioners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/>
              <a:t>Delay in submission of Pension Payment Scrolls</a:t>
            </a:r>
          </a:p>
          <a:p>
            <a:r>
              <a:rPr lang="en-US" sz="4000" dirty="0" smtClean="0"/>
              <a:t>Fake and Fraudulent Payments</a:t>
            </a:r>
          </a:p>
          <a:p>
            <a:r>
              <a:rPr lang="en-US" sz="4000" dirty="0" smtClean="0"/>
              <a:t>First Payment of Pension</a:t>
            </a:r>
          </a:p>
          <a:p>
            <a:r>
              <a:rPr lang="en-US" sz="4000" dirty="0" smtClean="0"/>
              <a:t>Single Window System</a:t>
            </a:r>
            <a:endParaRPr lang="en-IN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Payments to Railway Pensioners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/>
              <a:t>Fake and Fraudulent Payments</a:t>
            </a:r>
          </a:p>
          <a:p>
            <a:r>
              <a:rPr lang="en-US" sz="4000" dirty="0" smtClean="0"/>
              <a:t>Overpayment of Pension</a:t>
            </a:r>
          </a:p>
          <a:p>
            <a:r>
              <a:rPr lang="en-US" sz="4000" dirty="0" smtClean="0"/>
              <a:t>Issue of Due and Drawn Statement</a:t>
            </a:r>
          </a:p>
          <a:p>
            <a:r>
              <a:rPr lang="en-US" sz="4000" dirty="0" smtClean="0"/>
              <a:t>Single Window System</a:t>
            </a:r>
            <a:endParaRPr lang="en-IN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Areas of Overpayments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Wrong Revision</a:t>
            </a:r>
          </a:p>
          <a:p>
            <a:r>
              <a:rPr lang="en-US" dirty="0" smtClean="0"/>
              <a:t>Continued payment of Enhanced Family Pension</a:t>
            </a:r>
          </a:p>
          <a:p>
            <a:r>
              <a:rPr lang="en-US" dirty="0" smtClean="0"/>
              <a:t>Wrong payment of personal pension </a:t>
            </a:r>
            <a:r>
              <a:rPr lang="en-US" dirty="0" err="1" smtClean="0"/>
              <a:t>betond</a:t>
            </a:r>
            <a:r>
              <a:rPr lang="en-US" dirty="0" smtClean="0"/>
              <a:t> 1996</a:t>
            </a:r>
          </a:p>
          <a:p>
            <a:r>
              <a:rPr lang="en-US" dirty="0" smtClean="0"/>
              <a:t>Continued payment of Family Pension beyond 25 years</a:t>
            </a:r>
            <a:r>
              <a:rPr lang="en-IN" dirty="0" smtClean="0"/>
              <a:t> of age</a:t>
            </a:r>
          </a:p>
          <a:p>
            <a:r>
              <a:rPr lang="en-US" dirty="0" smtClean="0"/>
              <a:t>Wrong stepping up of Ex Gratia Payment to minimum Family Pension</a:t>
            </a:r>
          </a:p>
          <a:p>
            <a:r>
              <a:rPr lang="en-US" dirty="0" smtClean="0"/>
              <a:t>Wrong payment of Fixed Medical Allowance</a:t>
            </a:r>
          </a:p>
          <a:p>
            <a:r>
              <a:rPr lang="en-US" dirty="0" smtClean="0"/>
              <a:t>Payment of Dearness relief at higher rates</a:t>
            </a:r>
          </a:p>
          <a:p>
            <a:r>
              <a:rPr lang="en-US" dirty="0" smtClean="0"/>
              <a:t>Non collection of required certificates/ Life certificates.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Customer Service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Courtsey</a:t>
            </a:r>
            <a:r>
              <a:rPr lang="en-US" dirty="0" smtClean="0"/>
              <a:t>/ gesture</a:t>
            </a:r>
          </a:p>
          <a:p>
            <a:r>
              <a:rPr lang="en-US" dirty="0" smtClean="0"/>
              <a:t>Information</a:t>
            </a:r>
          </a:p>
          <a:p>
            <a:pPr>
              <a:buNone/>
            </a:pPr>
            <a:r>
              <a:rPr lang="en-US" dirty="0" smtClean="0"/>
              <a:t>		Due and drawn statement</a:t>
            </a:r>
          </a:p>
          <a:p>
            <a:pPr>
              <a:buNone/>
            </a:pPr>
            <a:r>
              <a:rPr lang="en-US" dirty="0" smtClean="0"/>
              <a:t>		Pension Slip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Updation</a:t>
            </a:r>
            <a:r>
              <a:rPr lang="en-US" dirty="0" smtClean="0"/>
              <a:t> of PPO</a:t>
            </a:r>
          </a:p>
          <a:p>
            <a:r>
              <a:rPr lang="en-US" dirty="0" smtClean="0"/>
              <a:t>Promptness</a:t>
            </a:r>
          </a:p>
          <a:p>
            <a:r>
              <a:rPr lang="en-US" dirty="0" smtClean="0"/>
              <a:t>Branch to take responsibility and settle the grievance</a:t>
            </a:r>
          </a:p>
          <a:p>
            <a:r>
              <a:rPr lang="en-US" dirty="0" smtClean="0"/>
              <a:t>Coordination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  <p:pic>
        <p:nvPicPr>
          <p:cNvPr id="5" name="Picture 8" descr="https://www.woodstockint.com/Content/img/customer-servi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057400"/>
            <a:ext cx="2476500" cy="2095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PENSIONERS’ MEET,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800" dirty="0" smtClean="0"/>
              <a:t>NEW DELHI</a:t>
            </a:r>
          </a:p>
          <a:p>
            <a:pPr algn="r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/>
          </a:p>
        </p:txBody>
      </p:sp>
      <p:pic>
        <p:nvPicPr>
          <p:cNvPr id="6" name="Picture Placeholder 5" descr="SBOP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082" b="18082"/>
          <a:stretch>
            <a:fillRect/>
          </a:stretch>
        </p:blipFill>
        <p:spPr>
          <a:xfrm rot="420000">
            <a:off x="3099709" y="656452"/>
            <a:ext cx="5311472" cy="58116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err="1" smtClean="0"/>
              <a:t>Prabhakar</a:t>
            </a:r>
            <a:r>
              <a:rPr lang="en-US" sz="4400" dirty="0" smtClean="0"/>
              <a:t> </a:t>
            </a:r>
            <a:r>
              <a:rPr lang="en-US" sz="4400" dirty="0" err="1" smtClean="0"/>
              <a:t>Rao</a:t>
            </a:r>
            <a:r>
              <a:rPr lang="en-US" sz="4400" dirty="0" smtClean="0"/>
              <a:t> Committee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Bank Staff should be sensitized to pension work</a:t>
            </a:r>
          </a:p>
          <a:p>
            <a:r>
              <a:rPr lang="en-US" dirty="0" smtClean="0"/>
              <a:t>Avoid Delays, avoid overpayments</a:t>
            </a:r>
          </a:p>
          <a:p>
            <a:r>
              <a:rPr lang="en-US" dirty="0" smtClean="0"/>
              <a:t>Structured interaction with pensioners on a regular basis</a:t>
            </a:r>
          </a:p>
          <a:p>
            <a:r>
              <a:rPr lang="en-US" dirty="0" smtClean="0"/>
              <a:t>Regular training for bank personnel</a:t>
            </a:r>
          </a:p>
          <a:p>
            <a:r>
              <a:rPr lang="en-US" dirty="0" smtClean="0"/>
              <a:t>Recommended setting up of a </a:t>
            </a:r>
            <a:r>
              <a:rPr lang="en-US" dirty="0" err="1" smtClean="0"/>
              <a:t>centralised</a:t>
            </a:r>
            <a:r>
              <a:rPr lang="en-US" dirty="0" smtClean="0"/>
              <a:t> pension cell</a:t>
            </a:r>
          </a:p>
          <a:p>
            <a:r>
              <a:rPr lang="en-US" dirty="0" smtClean="0"/>
              <a:t>Branch should continue to be a point of referral for the Pensioner</a:t>
            </a:r>
          </a:p>
          <a:p>
            <a:r>
              <a:rPr lang="en-US" dirty="0" smtClean="0"/>
              <a:t>During Internal Inspection of branches, service to pensioners should be evaluated.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Government Pension Schemes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Civil Pensions: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hlinkClick r:id="rId2"/>
              </a:rPr>
              <a:t>www.cpao.nic.in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hlinkClick r:id="rId3"/>
              </a:rPr>
              <a:t>www.persmin.nic.in</a:t>
            </a:r>
            <a:endParaRPr lang="en-US" dirty="0" smtClean="0"/>
          </a:p>
          <a:p>
            <a:r>
              <a:rPr lang="en-US" dirty="0" err="1" smtClean="0"/>
              <a:t>Defence</a:t>
            </a:r>
            <a:r>
              <a:rPr lang="en-US" dirty="0" smtClean="0"/>
              <a:t> Pensions: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hlinkClick r:id="rId4"/>
              </a:rPr>
              <a:t>www.pcdapension.nic.in</a:t>
            </a:r>
            <a:endParaRPr lang="en-US" dirty="0" smtClean="0"/>
          </a:p>
          <a:p>
            <a:r>
              <a:rPr lang="en-US" dirty="0" smtClean="0"/>
              <a:t>RBI Circulars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Bank Circulars</a:t>
            </a:r>
          </a:p>
          <a:p>
            <a:pPr>
              <a:buNone/>
            </a:pPr>
            <a:r>
              <a:rPr lang="en-US" dirty="0" smtClean="0"/>
              <a:t>    The various Pension Schemes are different and must be read carefully to understand the variations.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Check List Relating to Pension Payments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Delay in payment of pension, revision of pension, revision of Dearness Relief</a:t>
            </a:r>
          </a:p>
          <a:p>
            <a:r>
              <a:rPr lang="en-US" dirty="0" smtClean="0"/>
              <a:t>Delay in restoring full pension after 15 years</a:t>
            </a:r>
          </a:p>
          <a:p>
            <a:r>
              <a:rPr lang="en-US" dirty="0" smtClean="0"/>
              <a:t>Cases of Overpayments</a:t>
            </a:r>
          </a:p>
          <a:p>
            <a:r>
              <a:rPr lang="en-US" dirty="0" smtClean="0"/>
              <a:t>Status of Nominations for Pension accounts</a:t>
            </a:r>
          </a:p>
          <a:p>
            <a:r>
              <a:rPr lang="en-US" dirty="0" smtClean="0"/>
              <a:t>Conversion of Pension accounts into Joint accounts</a:t>
            </a:r>
          </a:p>
          <a:p>
            <a:r>
              <a:rPr lang="en-US" dirty="0" smtClean="0"/>
              <a:t>Whether Pensioners complaints are promptly attended</a:t>
            </a:r>
          </a:p>
          <a:p>
            <a:r>
              <a:rPr lang="en-US" dirty="0" smtClean="0"/>
              <a:t>Whether Life Certificates etc are being obtained</a:t>
            </a:r>
          </a:p>
          <a:p>
            <a:r>
              <a:rPr lang="en-US" dirty="0" smtClean="0"/>
              <a:t>Whether TDS is being deducted from Pensions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Pensioned Society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Pensions are wages kept in trust until Retirement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  <p:pic>
        <p:nvPicPr>
          <p:cNvPr id="5" name="Picture 2" descr="http://www.justina.gr/wp-content/uploads/2016/01/pension-w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590800"/>
            <a:ext cx="5410200" cy="3581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Importance of Pension Business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Important and Socially Useful work – People in Delhi Still remember T.J.A. </a:t>
            </a:r>
            <a:r>
              <a:rPr lang="en-US" dirty="0" err="1" smtClean="0"/>
              <a:t>Ganiga</a:t>
            </a:r>
            <a:r>
              <a:rPr lang="en-US" dirty="0" smtClean="0"/>
              <a:t>, a banker who excelled in serving 130,000 pensioners of his branch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Automatically brings in Customers to the Bank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Pensioners are worthy customers who are ambassadors of their Bank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Important source for business development 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Profits from Pension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Fee income – NPA free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Total credits every month of Rs.           in Pensioners’ accounts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Accuracy and Efficiency are important as the profits can be adversely affected by:</a:t>
            </a:r>
          </a:p>
          <a:p>
            <a:pPr>
              <a:buNone/>
            </a:pPr>
            <a:r>
              <a:rPr lang="en-US" dirty="0" smtClean="0"/>
              <a:t>			Delays in settlement</a:t>
            </a:r>
          </a:p>
          <a:p>
            <a:pPr>
              <a:buNone/>
            </a:pPr>
            <a:r>
              <a:rPr lang="en-US" dirty="0" smtClean="0"/>
              <a:t>			Overpayments</a:t>
            </a:r>
          </a:p>
          <a:p>
            <a:pPr>
              <a:buNone/>
            </a:pPr>
            <a:r>
              <a:rPr lang="en-US" dirty="0" smtClean="0"/>
              <a:t>			Extra staff costs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  <p:pic>
        <p:nvPicPr>
          <p:cNvPr id="5" name="Picture 2" descr="https://encrypted-tbn2.gstatic.com/images?q=tbn:ANd9GcSZOvxMkXJdww72bXaLAr_Py-F-vHx8sxH3bxBriVDiNsBHbFzl8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724400"/>
            <a:ext cx="2952750" cy="1552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Dearness Relief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Before the CPPCs came into existence, the Timely payment of Dearness Relief to all the pensioners was always a contentious issue.</a:t>
            </a:r>
          </a:p>
          <a:p>
            <a:r>
              <a:rPr lang="en-US" dirty="0" smtClean="0"/>
              <a:t>Now the banks have to just log on to the Pensioners’ Portal of Department of Pensions, download the latest Circular and implement it.</a:t>
            </a:r>
          </a:p>
          <a:p>
            <a:r>
              <a:rPr lang="en-US" dirty="0" smtClean="0"/>
              <a:t>The Dearness Relief Orders apply to Central Civil, Armed Forces &amp; </a:t>
            </a:r>
            <a:r>
              <a:rPr lang="en-US" dirty="0" err="1" smtClean="0"/>
              <a:t>Defence</a:t>
            </a:r>
            <a:r>
              <a:rPr lang="en-US" dirty="0" smtClean="0"/>
              <a:t> Civilians, All India Services, Railways, Burma Pensioners and Employees absorbed in PSUs who </a:t>
            </a:r>
            <a:r>
              <a:rPr lang="en-IN" dirty="0" smtClean="0"/>
              <a:t>have become eligible for restoration of 1/3rd commuted portion of pension.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Credit of Pension to Joint Account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Former or Survivor</a:t>
            </a:r>
          </a:p>
          <a:p>
            <a:pPr>
              <a:buNone/>
            </a:pPr>
            <a:r>
              <a:rPr lang="en-US" dirty="0" smtClean="0"/>
              <a:t>                OR</a:t>
            </a:r>
          </a:p>
          <a:p>
            <a:r>
              <a:rPr lang="en-US" dirty="0" smtClean="0"/>
              <a:t>Either or Survivor</a:t>
            </a:r>
          </a:p>
          <a:p>
            <a:pPr>
              <a:buNone/>
            </a:pPr>
            <a:r>
              <a:rPr lang="en-US" dirty="0" smtClean="0"/>
              <a:t>   (with Spouse in whose </a:t>
            </a:r>
            <a:r>
              <a:rPr lang="en-US" dirty="0" err="1" smtClean="0"/>
              <a:t>favour</a:t>
            </a:r>
            <a:r>
              <a:rPr lang="en-US" dirty="0" smtClean="0"/>
              <a:t> an authorization for Family pension exists)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Spouse can continue the same account in case of family pension and there is no need for opening a new account.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NOMINATIONS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Form A</a:t>
            </a:r>
          </a:p>
          <a:p>
            <a:r>
              <a:rPr lang="en-US" sz="4000" dirty="0" smtClean="0"/>
              <a:t>Form B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    The name of the nominee should be endorsed on the front page of the passbook.</a:t>
            </a:r>
            <a:endParaRPr lang="en-IN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  <p:pic>
        <p:nvPicPr>
          <p:cNvPr id="15362" name="Picture 2" descr="nominee के लिए चित्र परिणा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905000"/>
            <a:ext cx="2362200" cy="1771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AIS Officers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Accounting Procedure for AIS Officers retiring from GOI while on Central Deputation:</a:t>
            </a:r>
          </a:p>
          <a:p>
            <a:pPr>
              <a:buNone/>
            </a:pPr>
            <a:r>
              <a:rPr lang="en-US" dirty="0" smtClean="0"/>
              <a:t>		PPO no. includes a prefix for Service and State</a:t>
            </a:r>
          </a:p>
          <a:p>
            <a:pPr>
              <a:buNone/>
            </a:pPr>
            <a:r>
              <a:rPr lang="en-US" dirty="0" smtClean="0"/>
              <a:t>		SSA is in blue </a:t>
            </a:r>
            <a:r>
              <a:rPr lang="en-US" dirty="0" err="1" smtClean="0"/>
              <a:t>colour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Copy of SSA is sent to AG for information/record</a:t>
            </a:r>
          </a:p>
          <a:p>
            <a:pPr>
              <a:buNone/>
            </a:pPr>
            <a:r>
              <a:rPr lang="en-US" dirty="0" smtClean="0"/>
              <a:t>		Scroll to be sent to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FMRRS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613</TotalTime>
  <Words>663</Words>
  <Application>Microsoft Office PowerPoint</Application>
  <PresentationFormat>On-screen Show (4:3)</PresentationFormat>
  <Paragraphs>150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 Disbursement of Government Pensions by Banks </vt:lpstr>
      <vt:lpstr>Government Pension Schemes</vt:lpstr>
      <vt:lpstr>Pensioned Society</vt:lpstr>
      <vt:lpstr>Importance of Pension Business</vt:lpstr>
      <vt:lpstr>Profits from Pension Business</vt:lpstr>
      <vt:lpstr>Dearness Relief</vt:lpstr>
      <vt:lpstr>Credit of Pension to Joint Account</vt:lpstr>
      <vt:lpstr>NOMINATIONS</vt:lpstr>
      <vt:lpstr>AIS Officers</vt:lpstr>
      <vt:lpstr>Pension Slip</vt:lpstr>
      <vt:lpstr>Help the Hapless</vt:lpstr>
      <vt:lpstr>Life Certificate</vt:lpstr>
      <vt:lpstr>Pension Payment Orders</vt:lpstr>
      <vt:lpstr>Payments to Defence Pensioners</vt:lpstr>
      <vt:lpstr>Payments to Railway Pensioners</vt:lpstr>
      <vt:lpstr>Areas of Overpayments</vt:lpstr>
      <vt:lpstr>Customer Service</vt:lpstr>
      <vt:lpstr>PENSIONERS’ MEET,</vt:lpstr>
      <vt:lpstr>Prabhakar Rao Committee</vt:lpstr>
      <vt:lpstr>Check List Relating to Pension Payments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 N</dc:creator>
  <cp:lastModifiedBy>FMRRS-1</cp:lastModifiedBy>
  <cp:revision>67</cp:revision>
  <dcterms:created xsi:type="dcterms:W3CDTF">2016-03-05T13:27:44Z</dcterms:created>
  <dcterms:modified xsi:type="dcterms:W3CDTF">2016-06-10T08:59:26Z</dcterms:modified>
</cp:coreProperties>
</file>